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5" r:id="rId6"/>
    <p:sldId id="266" r:id="rId7"/>
    <p:sldId id="269" r:id="rId8"/>
    <p:sldId id="271" r:id="rId9"/>
    <p:sldId id="272" r:id="rId10"/>
    <p:sldId id="274" r:id="rId11"/>
    <p:sldId id="273" r:id="rId12"/>
    <p:sldId id="275" r:id="rId13"/>
    <p:sldId id="276" r:id="rId14"/>
    <p:sldId id="28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7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24.12.2023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24.12.2023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24.12.2023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38.wmf"/><Relationship Id="rId5" Type="http://schemas.openxmlformats.org/officeDocument/2006/relationships/image" Target="../media/image37.emf"/><Relationship Id="rId4" Type="http://schemas.openxmlformats.org/officeDocument/2006/relationships/image" Target="../media/image38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1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011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/>
              <a:t>Система автоматического управления приводами инвалидной коляски с расширенным функционалом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29" y="4916994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ст. гр. МТ11-б</a:t>
            </a:r>
            <a:r>
              <a:rPr lang="en-US" dirty="0"/>
              <a:t> </a:t>
            </a:r>
            <a:r>
              <a:rPr lang="ru-RU" dirty="0"/>
              <a:t>Калашников Д.А.</a:t>
            </a:r>
          </a:p>
          <a:p>
            <a:pPr algn="l"/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д.т.н. профессор </a:t>
            </a:r>
            <a:r>
              <a:rPr lang="ru-RU" dirty="0" err="1"/>
              <a:t>Яцун</a:t>
            </a:r>
            <a:r>
              <a:rPr lang="ru-RU" dirty="0"/>
              <a:t> С. Ф.</a:t>
            </a: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CC1169D1-AB37-0493-3B95-D35C8B572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2963" y="6176963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41A5F-760D-3ACA-66BD-960E5CF3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6" y="1259523"/>
            <a:ext cx="5190498" cy="3547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91972" y="4859813"/>
            <a:ext cx="542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5746752" y="5480901"/>
            <a:ext cx="622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после настройки нечеткого регулятора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993FC1-2031-5FF7-2C41-740D69DB4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2"/>
          <a:stretch/>
        </p:blipFill>
        <p:spPr bwMode="auto">
          <a:xfrm>
            <a:off x="5694997" y="997595"/>
            <a:ext cx="6014403" cy="448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555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C645D-B29A-825D-B8D8-9DBD73081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68" y="1373881"/>
            <a:ext cx="3711465" cy="2575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78E619-47B6-2862-AB86-8FA5FE157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" y="1352560"/>
            <a:ext cx="3881550" cy="25758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82EB75-7467-DF36-0B7F-F83BA2085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02" y="1145164"/>
            <a:ext cx="3726715" cy="2804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FC8E3-2148-5A34-DF65-B924DE2FADA5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5CC55604-93D7-0B36-6686-4D5C3AA22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40938" y="6011863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/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7.8∗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BC61FB-4DB7-5016-E677-F88E5FDAC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92" y="2445949"/>
            <a:ext cx="4535119" cy="28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C25694-A25B-9DE8-9295-DB45D0C2B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02" y="906780"/>
            <a:ext cx="3310085" cy="252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91194E-FFD8-F4A8-16EE-8DA433FA8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957" y="743585"/>
            <a:ext cx="3728085" cy="2685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77DE56-7A66-1344-C5AB-97187514F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388" y="4015829"/>
            <a:ext cx="3087126" cy="2458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96475-E705-71D2-AF5E-A9B063BC2A49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D47DA402-4934-B9FE-AB53-25FF3BFB8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52088" y="432752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F8BB8-A983-5353-AC7D-C5E6E758D265}"/>
              </a:ext>
            </a:extLst>
          </p:cNvPr>
          <p:cNvSpPr txBox="1"/>
          <p:nvPr/>
        </p:nvSpPr>
        <p:spPr>
          <a:xfrm>
            <a:off x="2614250" y="4564454"/>
            <a:ext cx="7941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5FC19B-38A1-7BD8-B1EE-F852989B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29" y="1467710"/>
            <a:ext cx="3877670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C291F-F219-A484-A2C6-8970D884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48" y="1359494"/>
            <a:ext cx="3385503" cy="27015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88556C-AE54-53C8-0557-DCD1953B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7" y="1223152"/>
            <a:ext cx="3573124" cy="2974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BFC55B-1FD2-49FF-AAC1-AFEEED92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13" y="1243984"/>
            <a:ext cx="3246187" cy="2833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8AC55-1710-1A1F-7265-7B33E9C8AB72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</p:spTree>
    <p:extLst>
      <p:ext uri="{BB962C8B-B14F-4D97-AF65-F5344CB8AC3E}">
        <p14:creationId xmlns:p14="http://schemas.microsoft.com/office/powerpoint/2010/main" val="272162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F3257C-9B4B-887D-D005-A26F7431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" y="2711216"/>
            <a:ext cx="3870147" cy="2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AA95D1-A86B-045F-C190-C79EC36767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94" y="785951"/>
            <a:ext cx="3587115" cy="274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224504-8996-70A8-C6D5-BBF51F80C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29"/>
          <a:stretch/>
        </p:blipFill>
        <p:spPr bwMode="auto">
          <a:xfrm>
            <a:off x="7906399" y="1030092"/>
            <a:ext cx="3283161" cy="2376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83E4932-8585-B1DD-59FB-12B588AEB3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6"/>
          <a:stretch/>
        </p:blipFill>
        <p:spPr bwMode="auto">
          <a:xfrm>
            <a:off x="4533230" y="3973388"/>
            <a:ext cx="2854799" cy="22890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45A66-5A49-6ECA-EEDA-8066F7F7618E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861B56-12C0-FA7B-C591-B4A10B0E1407}"/>
                  </a:ext>
                </a:extLst>
              </p:cNvPr>
              <p:cNvSpPr txBox="1"/>
              <p:nvPr/>
            </p:nvSpPr>
            <p:spPr>
              <a:xfrm>
                <a:off x="178850" y="904516"/>
                <a:ext cx="3538854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e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      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1.3∗</m:t>
                                </m:r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0.138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75.6</m:t>
                                      </m:r>
                                    </m:e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0.001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1.3∗</m:t>
                                      </m:r>
                                      <m:sSup>
                                        <m:s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−6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4.22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0.138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75.6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861B56-12C0-FA7B-C591-B4A10B0E1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0" y="904516"/>
                <a:ext cx="3538854" cy="804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4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9BEFE-AA88-EEED-D8B5-F5D2A71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r>
              <a:rPr lang="ru-RU" sz="3600" dirty="0"/>
              <a:t>Функциональная схема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4FADF-D1A1-ADFA-FC9D-30EFA849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004BF5-0426-33AD-7283-7200E932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9" b="3379"/>
          <a:stretch/>
        </p:blipFill>
        <p:spPr bwMode="auto">
          <a:xfrm>
            <a:off x="2211163" y="582924"/>
            <a:ext cx="7947474" cy="4350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3B03BB-19EE-B3D9-49C5-6978BBBE2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04" y="4878376"/>
            <a:ext cx="6462396" cy="1843099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51DDF03F-B985-8D4A-A95D-3F65615A1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74275" y="5181600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017EF6-AB77-AB79-1D7C-A12EE0B0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44716D-3A6D-2364-EA9F-4E72323EB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1" y="524642"/>
            <a:ext cx="6404521" cy="623220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A0AFE6B-9495-42AD-1575-31F57C3F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Структурная схема многоканальной САУ</a:t>
            </a:r>
          </a:p>
        </p:txBody>
      </p: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5BC61617-BBDC-2F2E-0D8F-C3D51FCCE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91850" y="384333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063962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Схема формирования  траектории движения робота с дифференциальным приводом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’−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4118846" y="5021914"/>
            <a:ext cx="78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Полученные уравнения обратной кинематики робота с дифференциальным приводом</a:t>
            </a:r>
          </a:p>
        </p:txBody>
      </p: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C8231A81-3011-1989-553F-6981A0F10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7642" y="5538382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174" y="136525"/>
            <a:ext cx="9109075" cy="209550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Схема конструкции джойстика и проекции рабочей области на плоскость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Oxy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54038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Найденный угол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  <a:endParaRPr lang="ru-RU" sz="1400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5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16718BF6-C5F4-E6F1-2A9B-CD5212BC1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5652" y="6040515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9" name="2">
            <a:hlinkClick r:id="" action="ppaction://media"/>
            <a:extLst>
              <a:ext uri="{FF2B5EF4-FFF2-40B4-BE49-F238E27FC236}">
                <a16:creationId xmlns:a16="http://schemas.microsoft.com/office/drawing/2014/main" id="{9F3D3436-D125-78E4-1729-794BFEC48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0708" y="5906076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F6D97-40F8-8CC2-43C5-2DEA2302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6950" cy="1873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заезда робота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B7E764-803C-E70E-07DA-23037C68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00BE87-9DF3-D585-912D-1D0714345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887" y="723466"/>
            <a:ext cx="7246158" cy="5944371"/>
          </a:xfrm>
          <a:prstGeom prst="rect">
            <a:avLst/>
          </a:prstGeom>
        </p:spPr>
      </p:pic>
      <p:pic>
        <p:nvPicPr>
          <p:cNvPr id="3" name="15">
            <a:hlinkClick r:id="" action="ppaction://media"/>
            <a:extLst>
              <a:ext uri="{FF2B5EF4-FFF2-40B4-BE49-F238E27FC236}">
                <a16:creationId xmlns:a16="http://schemas.microsoft.com/office/drawing/2014/main" id="{59721729-4038-A3D0-F934-7A6D2128D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2588" y="6007100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15824-0060-3DEF-AA0F-58CE36A9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6250" cy="666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работы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DC3213-7634-85F8-79FF-9918BEDF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F50F26-9643-FA58-EAA3-20E6374A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657" y="621320"/>
            <a:ext cx="6966009" cy="6036318"/>
          </a:xfrm>
          <a:prstGeom prst="rect">
            <a:avLst/>
          </a:prstGeom>
        </p:spPr>
      </p:pic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6CE40974-3BF4-3DC6-F644-6487CF185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3088" y="57610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03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5906E-DAEC-5132-6608-59BB358A9179}"/>
              </a:ext>
            </a:extLst>
          </p:cNvPr>
          <p:cNvSpPr txBox="1"/>
          <p:nvPr/>
        </p:nvSpPr>
        <p:spPr>
          <a:xfrm>
            <a:off x="2395241" y="2306230"/>
            <a:ext cx="8100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 Проведен расчет приводной системы проектируемого устройства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подобраны приводы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2)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Спроектированы, настроены и проверены на устойчивость одноканальные САУ управления выбранными приводами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3)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азработана многоканальная САУ управления всем устройством в целом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а также сформирован алгоритм ее работы в рассматриваемом режиме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4)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ешена задача траекторного управления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устройством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1600" dirty="0"/>
          </a:p>
        </p:txBody>
      </p:sp>
      <p:pic>
        <p:nvPicPr>
          <p:cNvPr id="5" name="17">
            <a:hlinkClick r:id="" action="ppaction://media"/>
            <a:extLst>
              <a:ext uri="{FF2B5EF4-FFF2-40B4-BE49-F238E27FC236}">
                <a16:creationId xmlns:a16="http://schemas.microsoft.com/office/drawing/2014/main" id="{1E36C4DD-2078-7547-94D5-2DD062BC7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8368" y="5647076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Observer </a:t>
            </a:r>
            <a:r>
              <a:rPr lang="ru-RU" sz="1600" b="1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Otto bork C1000 DS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</a:t>
                </a:r>
                <a:r>
                  <a:rPr lang="en-US" sz="1600" dirty="0"/>
                  <a:t> </a:t>
                </a:r>
                <a:r>
                  <a:rPr lang="ru-RU" sz="1600" dirty="0"/>
                  <a:t>своей разработки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Ortonica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Pulse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770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Ortonica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3">
            <a:hlinkClick r:id="" action="ppaction://media"/>
            <a:extLst>
              <a:ext uri="{FF2B5EF4-FFF2-40B4-BE49-F238E27FC236}">
                <a16:creationId xmlns:a16="http://schemas.microsoft.com/office/drawing/2014/main" id="{34D150A2-BAE1-C7EF-124D-EAE314E8A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01268" y="33062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8" name="4">
            <a:hlinkClick r:id="" action="ppaction://media"/>
            <a:extLst>
              <a:ext uri="{FF2B5EF4-FFF2-40B4-BE49-F238E27FC236}">
                <a16:creationId xmlns:a16="http://schemas.microsoft.com/office/drawing/2014/main" id="{C2BED7DD-25F1-636B-7BCD-085CA34AA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3363" y="143192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789" y="88622"/>
            <a:ext cx="7580179" cy="21891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709" y="4624664"/>
            <a:ext cx="10759932" cy="2096811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Электроколяска позволяющая инвалиду свободно преодолевать лестницы, пандусы и бордюры, а также без проблем пользоваться общественным транспортом и свободно входить в стандартный лифт. </a:t>
            </a:r>
          </a:p>
          <a:p>
            <a:r>
              <a:rPr lang="ru-RU" sz="2000" dirty="0"/>
              <a:t>Данная коляска будет иметь 3 режима работы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1. </a:t>
            </a:r>
            <a:r>
              <a:rPr lang="ru-RU" sz="2000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sz="2000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sz="2000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4C9F8B-721F-D2C5-2164-259C89B1F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3"/>
          <a:stretch/>
        </p:blipFill>
        <p:spPr>
          <a:xfrm>
            <a:off x="2931978" y="412810"/>
            <a:ext cx="6221641" cy="4106577"/>
          </a:xfrm>
          <a:prstGeom prst="rect">
            <a:avLst/>
          </a:prstGeom>
        </p:spPr>
      </p:pic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85AD4520-FC98-3226-152C-142D9B0FC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7025" y="118903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Перерегулирование и статическая ошибка как САУ для одного канала привода, так и у САУ всего устройства должны равняться 0,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колебательность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 всех САУ должна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отстутствовать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6" name="6">
            <a:hlinkClick r:id="" action="ppaction://media"/>
            <a:extLst>
              <a:ext uri="{FF2B5EF4-FFF2-40B4-BE49-F238E27FC236}">
                <a16:creationId xmlns:a16="http://schemas.microsoft.com/office/drawing/2014/main" id="{C36F8033-DDB9-3396-107E-E319B24D1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5679" y="5943355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079CB-4983-66E9-1A8E-4470F941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5944"/>
            <a:ext cx="10515600" cy="3385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электроприводов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2872D8-315C-1E4C-F9D7-FE205D3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2486E-8DCD-F1A2-8BAF-4FFE1621E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71" y="621413"/>
            <a:ext cx="3608370" cy="241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1175-6314-376E-818C-63D39C8F5F2E}"/>
              </a:ext>
            </a:extLst>
          </p:cNvPr>
          <p:cNvSpPr txBox="1"/>
          <p:nvPr/>
        </p:nvSpPr>
        <p:spPr>
          <a:xfrm>
            <a:off x="471948" y="2888840"/>
            <a:ext cx="28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</a:t>
            </a:r>
            <a:r>
              <a:rPr lang="en-US" sz="1600" dirty="0"/>
              <a:t> </a:t>
            </a:r>
            <a:r>
              <a:rPr lang="ru-RU" sz="1600" dirty="0"/>
              <a:t>прямолинейного режима езды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C9531-4033-BAB0-9E21-6187AD67A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3" b="6126"/>
          <a:stretch/>
        </p:blipFill>
        <p:spPr bwMode="auto">
          <a:xfrm>
            <a:off x="4439837" y="483184"/>
            <a:ext cx="1923190" cy="2165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6146-968B-A820-74F9-1F11E3A5A318}"/>
              </a:ext>
            </a:extLst>
          </p:cNvPr>
          <p:cNvSpPr txBox="1"/>
          <p:nvPr/>
        </p:nvSpPr>
        <p:spPr>
          <a:xfrm>
            <a:off x="4320867" y="2844225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заезда на пандус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3BC149-2529-4FD9-F0BE-966D53036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637" y="483184"/>
            <a:ext cx="3602704" cy="2201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F414B-8EC2-0688-1819-4889B024E69E}"/>
              </a:ext>
            </a:extLst>
          </p:cNvPr>
          <p:cNvSpPr txBox="1"/>
          <p:nvPr/>
        </p:nvSpPr>
        <p:spPr>
          <a:xfrm>
            <a:off x="7085125" y="2841495"/>
            <a:ext cx="418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привода подъема шасси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/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0679D-7A11-1718-610E-D332F2A3C19F}"/>
              </a:ext>
            </a:extLst>
          </p:cNvPr>
          <p:cNvSpPr txBox="1"/>
          <p:nvPr/>
        </p:nvSpPr>
        <p:spPr>
          <a:xfrm>
            <a:off x="379271" y="4282932"/>
            <a:ext cx="6340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Системы дифференциальных уравнений динамики относительно центра колеса, из которых были найдены требуемые моменты силовой установки для режима прямолинейной езды и режима заезда на пандусы.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/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𝑚𝑔𝑠𝑖𝑛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𝑀𝑘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blipFill>
                <a:blip r:embed="rId8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/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=0.25∗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blipFill>
                <a:blip r:embed="rId9"/>
                <a:stretch>
                  <a:fillRect l="-3216" r="-233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194FCB-1091-43A2-CD4A-B8484A77FA3A}"/>
              </a:ext>
            </a:extLst>
          </p:cNvPr>
          <p:cNvSpPr txBox="1"/>
          <p:nvPr/>
        </p:nvSpPr>
        <p:spPr>
          <a:xfrm>
            <a:off x="7975172" y="3869978"/>
            <a:ext cx="31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Уравнение суммы моментов относительно края подъема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944BDB-C929-3A0A-75FF-6117C629C6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880"/>
          <a:stretch/>
        </p:blipFill>
        <p:spPr>
          <a:xfrm>
            <a:off x="838200" y="4932899"/>
            <a:ext cx="4355086" cy="17805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0458B1F-BC31-EEEE-9EF2-AD17300E77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416"/>
          <a:stretch/>
        </p:blipFill>
        <p:spPr>
          <a:xfrm>
            <a:off x="6998716" y="4708616"/>
            <a:ext cx="4919920" cy="1726954"/>
          </a:xfrm>
          <a:prstGeom prst="rect">
            <a:avLst/>
          </a:prstGeom>
        </p:spPr>
      </p:pic>
      <p:pic>
        <p:nvPicPr>
          <p:cNvPr id="9" name="7">
            <a:hlinkClick r:id="" action="ppaction://media"/>
            <a:extLst>
              <a:ext uri="{FF2B5EF4-FFF2-40B4-BE49-F238E27FC236}">
                <a16:creationId xmlns:a16="http://schemas.microsoft.com/office/drawing/2014/main" id="{26B58784-0FC3-9FFF-BABB-5BB4EFFA3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35850" y="760413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Проектирование одноканальной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 + 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lang="en-US" sz="1600" dirty="0"/>
              <a:t>Simulink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Структурная схема одноканальной САУ </a:t>
            </a:r>
          </a:p>
          <a:p>
            <a:pPr algn="ctr"/>
            <a:r>
              <a:rPr lang="ru-RU" dirty="0"/>
              <a:t>(канал управляется по углу)</a:t>
            </a:r>
          </a:p>
        </p:txBody>
      </p:sp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F45C1D9C-EC98-615A-5CA6-8206C334ED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22143" y="5573355"/>
            <a:ext cx="347662" cy="3476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1162</Words>
  <Application>Microsoft Office PowerPoint</Application>
  <PresentationFormat>Широкоэкранный</PresentationFormat>
  <Paragraphs>216</Paragraphs>
  <Slides>22</Slides>
  <Notes>0</Notes>
  <HiddenSlides>5</HiddenSlides>
  <MMClips>18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Тема Office</vt:lpstr>
      <vt:lpstr>Система автоматического управления приводами инвалидной коляски с расширенным функционалом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Идея проекта</vt:lpstr>
      <vt:lpstr>Основные пункты из технического задания</vt:lpstr>
      <vt:lpstr>Подбор электроприводов</vt:lpstr>
      <vt:lpstr>Проектирование одноканальной САУ</vt:lpstr>
      <vt:lpstr>Настройка регуляторов одноканальной САУ (привод колеса)</vt:lpstr>
      <vt:lpstr>Настройка регуляторов одноканальной САУ (привод колеса)</vt:lpstr>
      <vt:lpstr>Проверка устойчивости одноканальной САУ (привод колеса)</vt:lpstr>
      <vt:lpstr>Настройка регуляторов одноканальной САУ (привод подъема шасси)</vt:lpstr>
      <vt:lpstr>Настройка регуляторов одноканальной САУ (привод подъема шасси)</vt:lpstr>
      <vt:lpstr>Проверка устойчивости одноканальной САУ (привод подъема шасси)</vt:lpstr>
      <vt:lpstr>Функциональная схема многоканальной САУ</vt:lpstr>
      <vt:lpstr>Структурная схема многоканальной САУ</vt:lpstr>
      <vt:lpstr>Формирование траектории движения робота</vt:lpstr>
      <vt:lpstr>Формирование траектории движения робота</vt:lpstr>
      <vt:lpstr>Алгоритм заезда робота в транспорт</vt:lpstr>
      <vt:lpstr>Алгоритм работы многоканальной САУ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114</cp:revision>
  <dcterms:created xsi:type="dcterms:W3CDTF">2023-10-19T08:59:10Z</dcterms:created>
  <dcterms:modified xsi:type="dcterms:W3CDTF">2023-12-24T08:19:02Z</dcterms:modified>
</cp:coreProperties>
</file>